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5"/>
  </p:notesMasterIdLst>
  <p:sldIdLst>
    <p:sldId id="258" r:id="rId2"/>
    <p:sldId id="259" r:id="rId3"/>
    <p:sldId id="260" r:id="rId4"/>
    <p:sldId id="261" r:id="rId5"/>
    <p:sldId id="262" r:id="rId6"/>
    <p:sldId id="263" r:id="rId7"/>
    <p:sldId id="264" r:id="rId8"/>
    <p:sldId id="265" r:id="rId9"/>
    <p:sldId id="266" r:id="rId10"/>
    <p:sldId id="267" r:id="rId11"/>
    <p:sldId id="268" r:id="rId12"/>
    <p:sldId id="269" r:id="rId13"/>
    <p:sldId id="270" r:id="rId1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717" autoAdjust="0"/>
    <p:restoredTop sz="94660"/>
  </p:normalViewPr>
  <p:slideViewPr>
    <p:cSldViewPr>
      <p:cViewPr varScale="1">
        <p:scale>
          <a:sx n="68" d="100"/>
          <a:sy n="68" d="100"/>
        </p:scale>
        <p:origin x="-576" y="13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p:cViewPr varScale="1">
        <p:scale>
          <a:sx n="55" d="100"/>
          <a:sy n="55" d="100"/>
        </p:scale>
        <p:origin x="-1878" y="-102"/>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ED0DDDD-BB3D-4C1E-91B2-90F0A06E4675}" type="datetimeFigureOut">
              <a:rPr lang="en-US" smtClean="0"/>
              <a:pPr/>
              <a:t>3/6/2012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A573103-39D7-416F-8881-F900F073D44E}"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4A573103-39D7-416F-8881-F900F073D44E}" type="slidenum">
              <a:rPr lang="en-US" smtClean="0"/>
              <a:pPr/>
              <a:t>1</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Isosceles Triangle 6"/>
          <p:cNvSpPr/>
          <p:nvPr/>
        </p:nvSpPr>
        <p:spPr>
          <a:xfrm rot="16200000">
            <a:off x="7554353" y="5254283"/>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540544" y="776288"/>
            <a:ext cx="8062912" cy="1470025"/>
          </a:xfrm>
        </p:spPr>
        <p:txBody>
          <a:bodyPr anchor="b">
            <a:normAutofit/>
          </a:bodyPr>
          <a:lstStyle>
            <a:lvl1pPr algn="r">
              <a:defRPr sz="4400"/>
            </a:lvl1pPr>
          </a:lstStyle>
          <a:p>
            <a:r>
              <a:rPr kumimoji="0" lang="en-US" smtClean="0"/>
              <a:t>Click to edit Master title style</a:t>
            </a:r>
            <a:endParaRPr kumimoji="0" lang="en-US"/>
          </a:p>
        </p:txBody>
      </p:sp>
      <p:sp>
        <p:nvSpPr>
          <p:cNvPr id="9" name="Subtitle 8"/>
          <p:cNvSpPr>
            <a:spLocks noGrp="1"/>
          </p:cNvSpPr>
          <p:nvPr>
            <p:ph type="subTitle" idx="1"/>
          </p:nvPr>
        </p:nvSpPr>
        <p:spPr>
          <a:xfrm>
            <a:off x="540544" y="2250280"/>
            <a:ext cx="8062912" cy="1752600"/>
          </a:xfrm>
        </p:spPr>
        <p:txBody>
          <a:bodyPr/>
          <a:lstStyle>
            <a:lvl1pPr marL="0" marR="36576" indent="0" algn="r">
              <a:spcBef>
                <a:spcPts val="0"/>
              </a:spcBef>
              <a:buNone/>
              <a:defRPr>
                <a:ln>
                  <a:solidFill>
                    <a:schemeClr val="bg2"/>
                  </a:solidFill>
                </a:ln>
                <a:solidFill>
                  <a:schemeClr val="tx1">
                    <a:tint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1371600" y="6012656"/>
            <a:ext cx="5791200" cy="365125"/>
          </a:xfrm>
        </p:spPr>
        <p:txBody>
          <a:bodyPr tIns="0" bIns="0" anchor="t"/>
          <a:lstStyle>
            <a:lvl1pPr algn="r">
              <a:defRPr sz="1000"/>
            </a:lvl1pPr>
          </a:lstStyle>
          <a:p>
            <a:fld id="{1D8BD707-D9CF-40AE-B4C6-C98DA3205C09}" type="datetimeFigureOut">
              <a:rPr lang="en-US" smtClean="0"/>
              <a:pPr/>
              <a:t>3/6/2012</a:t>
            </a:fld>
            <a:endParaRPr lang="en-US"/>
          </a:p>
        </p:txBody>
      </p:sp>
      <p:sp>
        <p:nvSpPr>
          <p:cNvPr id="17" name="Footer Placeholder 16"/>
          <p:cNvSpPr>
            <a:spLocks noGrp="1"/>
          </p:cNvSpPr>
          <p:nvPr>
            <p:ph type="ftr" sz="quarter" idx="11"/>
          </p:nvPr>
        </p:nvSpPr>
        <p:spPr>
          <a:xfrm>
            <a:off x="1371600" y="5650704"/>
            <a:ext cx="5791200" cy="365125"/>
          </a:xfrm>
        </p:spPr>
        <p:txBody>
          <a:bodyPr tIns="0" bIns="0" anchor="b"/>
          <a:lstStyle>
            <a:lvl1pPr algn="r">
              <a:defRPr sz="1100"/>
            </a:lvl1pPr>
          </a:lstStyle>
          <a:p>
            <a:endParaRPr lang="en-US"/>
          </a:p>
        </p:txBody>
      </p:sp>
      <p:sp>
        <p:nvSpPr>
          <p:cNvPr id="29" name="Slide Number Placeholder 28"/>
          <p:cNvSpPr>
            <a:spLocks noGrp="1"/>
          </p:cNvSpPr>
          <p:nvPr>
            <p:ph type="sldNum" sz="quarter" idx="12"/>
          </p:nvPr>
        </p:nvSpPr>
        <p:spPr>
          <a:xfrm>
            <a:off x="8392247" y="5752307"/>
            <a:ext cx="502920" cy="365125"/>
          </a:xfrm>
        </p:spPr>
        <p:txBody>
          <a:bodyPr anchor="ctr"/>
          <a:lstStyle>
            <a:lvl1pPr algn="ctr">
              <a:defRPr sz="1300">
                <a:solidFill>
                  <a:srgbClr val="FFFFFF"/>
                </a:solidFill>
              </a:defRPr>
            </a:lvl1p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D8BD707-D9CF-40AE-B4C6-C98DA3205C09}" type="datetimeFigureOut">
              <a:rPr lang="en-US" smtClean="0"/>
              <a:pPr/>
              <a:t>3/6/2012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81800" y="381000"/>
            <a:ext cx="1905000" cy="5486400"/>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381000"/>
            <a:ext cx="6248400" cy="5486400"/>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D8BD707-D9CF-40AE-B4C6-C98DA3205C09}" type="datetimeFigureOut">
              <a:rPr lang="en-US" smtClean="0"/>
              <a:pPr/>
              <a:t>3/6/2012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67494"/>
            <a:ext cx="8229600" cy="1399032"/>
          </a:xfrm>
        </p:spPr>
        <p:txBody>
          <a:bodyPr/>
          <a:lstStyle/>
          <a:p>
            <a:r>
              <a:rPr kumimoji="0" lang="en-US" smtClean="0"/>
              <a:t>Click to edit Master title style</a:t>
            </a:r>
            <a:endParaRPr kumimoji="0" lang="en-US"/>
          </a:p>
        </p:txBody>
      </p:sp>
      <p:sp>
        <p:nvSpPr>
          <p:cNvPr id="3" name="Content Placeholder 2"/>
          <p:cNvSpPr>
            <a:spLocks noGrp="1"/>
          </p:cNvSpPr>
          <p:nvPr>
            <p:ph idx="1"/>
          </p:nvPr>
        </p:nvSpPr>
        <p:spPr>
          <a:xfrm>
            <a:off x="457200" y="1882808"/>
            <a:ext cx="8229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4791456" y="6480048"/>
            <a:ext cx="2133600" cy="301752"/>
          </a:xfrm>
        </p:spPr>
        <p:txBody>
          <a:bodyPr/>
          <a:lstStyle/>
          <a:p>
            <a:fld id="{1D8BD707-D9CF-40AE-B4C6-C98DA3205C09}" type="datetimeFigureOut">
              <a:rPr lang="en-US" smtClean="0"/>
              <a:pPr/>
              <a:t>3/6/2012</a:t>
            </a:fld>
            <a:endParaRPr lang="en-US"/>
          </a:p>
        </p:txBody>
      </p:sp>
      <p:sp>
        <p:nvSpPr>
          <p:cNvPr id="5" name="Footer Placeholder 4"/>
          <p:cNvSpPr>
            <a:spLocks noGrp="1"/>
          </p:cNvSpPr>
          <p:nvPr>
            <p:ph type="ftr" sz="quarter" idx="11"/>
          </p:nvPr>
        </p:nvSpPr>
        <p:spPr>
          <a:xfrm>
            <a:off x="457200" y="6480969"/>
            <a:ext cx="4260056" cy="300831"/>
          </a:xfrm>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1"/>
      </p:bgRef>
    </p:bg>
    <p:spTree>
      <p:nvGrpSpPr>
        <p:cNvPr id="1" name=""/>
        <p:cNvGrpSpPr/>
        <p:nvPr/>
      </p:nvGrpSpPr>
      <p:grpSpPr>
        <a:xfrm>
          <a:off x="0" y="0"/>
          <a:ext cx="0" cy="0"/>
          <a:chOff x="0" y="0"/>
          <a:chExt cx="0" cy="0"/>
        </a:xfrm>
      </p:grpSpPr>
      <p:sp>
        <p:nvSpPr>
          <p:cNvPr id="9" name="Right Triangle 8"/>
          <p:cNvSpPr/>
          <p:nvPr/>
        </p:nvSpPr>
        <p:spPr>
          <a:xfrm flipV="1">
            <a:off x="7034" y="7034"/>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algn="ctr" defTabSz="914400" rtl="0" eaLnBrk="1" latinLnBrk="0" hangingPunct="1"/>
            <a:endParaRPr kumimoji="0" lang="en-US" sz="1800" kern="1200">
              <a:solidFill>
                <a:schemeClr val="lt1"/>
              </a:solidFill>
              <a:latin typeface="+mn-lt"/>
              <a:ea typeface="+mn-ea"/>
              <a:cs typeface="+mn-cs"/>
            </a:endParaRPr>
          </a:p>
        </p:txBody>
      </p:sp>
      <p:sp>
        <p:nvSpPr>
          <p:cNvPr id="8" name="Isosceles Triangle 7"/>
          <p:cNvSpPr/>
          <p:nvPr/>
        </p:nvSpPr>
        <p:spPr>
          <a:xfrm rot="5400000" flipV="1">
            <a:off x="7554353" y="309490"/>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4" name="Date Placeholder 3"/>
          <p:cNvSpPr>
            <a:spLocks noGrp="1"/>
          </p:cNvSpPr>
          <p:nvPr>
            <p:ph type="dt" sz="half" idx="10"/>
          </p:nvPr>
        </p:nvSpPr>
        <p:spPr>
          <a:xfrm>
            <a:off x="6955632" y="6477000"/>
            <a:ext cx="2133600" cy="304800"/>
          </a:xfrm>
        </p:spPr>
        <p:txBody>
          <a:bodyPr/>
          <a:lstStyle/>
          <a:p>
            <a:fld id="{1D8BD707-D9CF-40AE-B4C6-C98DA3205C09}" type="datetimeFigureOut">
              <a:rPr lang="en-US" smtClean="0"/>
              <a:pPr/>
              <a:t>3/6/2012</a:t>
            </a:fld>
            <a:endParaRPr lang="en-US"/>
          </a:p>
        </p:txBody>
      </p:sp>
      <p:sp>
        <p:nvSpPr>
          <p:cNvPr id="5" name="Footer Placeholder 4"/>
          <p:cNvSpPr>
            <a:spLocks noGrp="1"/>
          </p:cNvSpPr>
          <p:nvPr>
            <p:ph type="ftr" sz="quarter" idx="11"/>
          </p:nvPr>
        </p:nvSpPr>
        <p:spPr>
          <a:xfrm>
            <a:off x="2619376" y="6480969"/>
            <a:ext cx="4260056" cy="300831"/>
          </a:xfrm>
        </p:spPr>
        <p:txBody>
          <a:bodyPr/>
          <a:lstStyle/>
          <a:p>
            <a:endParaRPr lang="en-US"/>
          </a:p>
        </p:txBody>
      </p:sp>
      <p:sp>
        <p:nvSpPr>
          <p:cNvPr id="6" name="Slide Number Placeholder 5"/>
          <p:cNvSpPr>
            <a:spLocks noGrp="1"/>
          </p:cNvSpPr>
          <p:nvPr>
            <p:ph type="sldNum" sz="quarter" idx="12"/>
          </p:nvPr>
        </p:nvSpPr>
        <p:spPr>
          <a:xfrm>
            <a:off x="8451056" y="809624"/>
            <a:ext cx="502920" cy="300831"/>
          </a:xfrm>
        </p:spPr>
        <p:txBody>
          <a:bodyPr/>
          <a:lstStyle/>
          <a:p>
            <a:fld id="{B6F15528-21DE-4FAA-801E-634DDDAF4B2B}" type="slidenum">
              <a:rPr lang="en-US" smtClean="0"/>
              <a:pPr/>
              <a:t>‹#›</a:t>
            </a:fld>
            <a:endParaRPr lang="en-US"/>
          </a:p>
        </p:txBody>
      </p:sp>
      <p:cxnSp>
        <p:nvCxnSpPr>
          <p:cNvPr id="11" name="Straight Connector 10"/>
          <p:cNvCxnSpPr/>
          <p:nvPr/>
        </p:nvCxnSpPr>
        <p:spPr>
          <a:xfrm rot="10800000">
            <a:off x="6468794" y="9381"/>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flipV="1">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a:xfrm>
            <a:off x="381000" y="271464"/>
            <a:ext cx="7239000" cy="1362075"/>
          </a:xfrm>
        </p:spPr>
        <p:txBody>
          <a:bodyPr anchor="ctr"/>
          <a:lstStyle>
            <a:lvl1pPr marL="0" algn="l">
              <a:buNone/>
              <a:defRPr sz="3600" b="1" cap="none"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381000" y="1633536"/>
            <a:ext cx="3886200" cy="2286000"/>
          </a:xfrm>
        </p:spPr>
        <p:txBody>
          <a:bodyPr anchor="t"/>
          <a:lstStyle>
            <a:lvl1pPr marL="54864" indent="0" algn="l">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lgn="l">
              <a:defRPr/>
            </a:lvl1p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4791456" y="6480969"/>
            <a:ext cx="2133600" cy="301752"/>
          </a:xfrm>
        </p:spPr>
        <p:txBody>
          <a:bodyPr/>
          <a:lstStyle/>
          <a:p>
            <a:fld id="{1D8BD707-D9CF-40AE-B4C6-C98DA3205C09}" type="datetimeFigureOut">
              <a:rPr lang="en-US" smtClean="0"/>
              <a:pPr/>
              <a:t>3/6/2012</a:t>
            </a:fld>
            <a:endParaRPr lang="en-US"/>
          </a:p>
        </p:txBody>
      </p:sp>
      <p:sp>
        <p:nvSpPr>
          <p:cNvPr id="6" name="Footer Placeholder 5"/>
          <p:cNvSpPr>
            <a:spLocks noGrp="1"/>
          </p:cNvSpPr>
          <p:nvPr>
            <p:ph type="ftr" sz="quarter" idx="11"/>
          </p:nvPr>
        </p:nvSpPr>
        <p:spPr>
          <a:xfrm>
            <a:off x="457200" y="6480969"/>
            <a:ext cx="4260056" cy="301752"/>
          </a:xfrm>
        </p:spPr>
        <p:txBody>
          <a:bodyPr/>
          <a:lstStyle/>
          <a:p>
            <a:endParaRPr lang="en-US"/>
          </a:p>
        </p:txBody>
      </p:sp>
      <p:sp>
        <p:nvSpPr>
          <p:cNvPr id="7" name="Slide Number Placeholder 6"/>
          <p:cNvSpPr>
            <a:spLocks noGrp="1"/>
          </p:cNvSpPr>
          <p:nvPr>
            <p:ph type="sldNum" sz="quarter" idx="12"/>
          </p:nvPr>
        </p:nvSpPr>
        <p:spPr>
          <a:xfrm>
            <a:off x="7589520" y="6480969"/>
            <a:ext cx="502920" cy="301752"/>
          </a:xfrm>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48198" y="290732"/>
            <a:ext cx="1066800" cy="6153912"/>
          </a:xfrm>
        </p:spPr>
        <p:txBody>
          <a:bodyPr vert="vert270" anchor="b"/>
          <a:lstStyle>
            <a:lvl1pPr marL="0" algn="ctr">
              <a:defRPr sz="3300" b="1">
                <a:ln w="6350">
                  <a:solidFill>
                    <a:schemeClr val="tx1"/>
                  </a:solidFill>
                </a:ln>
                <a:solidFill>
                  <a:schemeClr val="tx1"/>
                </a:solidFill>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365006" y="290732"/>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1365006" y="3427124"/>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2022230" y="290732"/>
            <a:ext cx="6858000" cy="3017520"/>
          </a:xfrm>
        </p:spPr>
        <p:txBody>
          <a:bodyPr/>
          <a:lstStyle>
            <a:lvl1pPr algn="l">
              <a:defRPr sz="2400"/>
            </a:lvl1pPr>
            <a:lvl2pPr algn="l">
              <a:defRPr sz="2000"/>
            </a:lvl2pPr>
            <a:lvl3pPr algn="l">
              <a:defRPr sz="1800"/>
            </a:lvl3pPr>
            <a:lvl4pPr algn="l">
              <a:defRPr sz="1600"/>
            </a:lvl4pPr>
            <a:lvl5pPr algn="l">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2022230" y="3427124"/>
            <a:ext cx="6858000" cy="3017520"/>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a:xfrm>
            <a:off x="4791456" y="6480969"/>
            <a:ext cx="2130552" cy="301752"/>
          </a:xfrm>
        </p:spPr>
        <p:txBody>
          <a:bodyPr/>
          <a:lstStyle/>
          <a:p>
            <a:fld id="{1D8BD707-D9CF-40AE-B4C6-C98DA3205C09}" type="datetimeFigureOut">
              <a:rPr lang="en-US" smtClean="0"/>
              <a:pPr/>
              <a:t>3/6/2012</a:t>
            </a:fld>
            <a:endParaRPr lang="en-US"/>
          </a:p>
        </p:txBody>
      </p:sp>
      <p:sp>
        <p:nvSpPr>
          <p:cNvPr id="8" name="Footer Placeholder 7"/>
          <p:cNvSpPr>
            <a:spLocks noGrp="1"/>
          </p:cNvSpPr>
          <p:nvPr>
            <p:ph type="ftr" sz="quarter" idx="11"/>
          </p:nvPr>
        </p:nvSpPr>
        <p:spPr>
          <a:xfrm>
            <a:off x="457200" y="6480969"/>
            <a:ext cx="4261104" cy="301752"/>
          </a:xfrm>
        </p:spPr>
        <p:txBody>
          <a:bodyPr/>
          <a:lstStyle/>
          <a:p>
            <a:endParaRPr lang="en-US"/>
          </a:p>
        </p:txBody>
      </p:sp>
      <p:sp>
        <p:nvSpPr>
          <p:cNvPr id="9" name="Slide Number Placeholder 8"/>
          <p:cNvSpPr>
            <a:spLocks noGrp="1"/>
          </p:cNvSpPr>
          <p:nvPr>
            <p:ph type="sldNum" sz="quarter" idx="12"/>
          </p:nvPr>
        </p:nvSpPr>
        <p:spPr>
          <a:xfrm>
            <a:off x="7589520" y="6483096"/>
            <a:ext cx="502920" cy="301752"/>
          </a:xfrm>
        </p:spPr>
        <p:txBody>
          <a:bodyPr/>
          <a:lstStyle>
            <a:lvl1pPr algn="ctr">
              <a:defRPr/>
            </a:lvl1pPr>
          </a:lstStyle>
          <a:p>
            <a:fld id="{B6F15528-21DE-4FAA-801E-634DDDAF4B2B}"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0"/>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1D8BD707-D9CF-40AE-B4C6-C98DA3205C09}" type="datetimeFigureOut">
              <a:rPr lang="en-US" smtClean="0"/>
              <a:pPr/>
              <a:t>3/6/2012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791456" y="6480969"/>
            <a:ext cx="2133600" cy="301752"/>
          </a:xfrm>
        </p:spPr>
        <p:txBody>
          <a:bodyPr/>
          <a:lstStyle/>
          <a:p>
            <a:fld id="{1D8BD707-D9CF-40AE-B4C6-C98DA3205C09}" type="datetimeFigureOut">
              <a:rPr lang="en-US" smtClean="0"/>
              <a:pPr/>
              <a:t>3/6/2012</a:t>
            </a:fld>
            <a:endParaRPr lang="en-US"/>
          </a:p>
        </p:txBody>
      </p:sp>
      <p:sp>
        <p:nvSpPr>
          <p:cNvPr id="3" name="Footer Placeholder 2"/>
          <p:cNvSpPr>
            <a:spLocks noGrp="1"/>
          </p:cNvSpPr>
          <p:nvPr>
            <p:ph type="ftr" sz="quarter" idx="11"/>
          </p:nvPr>
        </p:nvSpPr>
        <p:spPr>
          <a:xfrm>
            <a:off x="457200" y="6481890"/>
            <a:ext cx="4260056" cy="300831"/>
          </a:xfrm>
        </p:spPr>
        <p:txBody>
          <a:bodyPr/>
          <a:lstStyle/>
          <a:p>
            <a:endParaRPr lang="en-US"/>
          </a:p>
        </p:txBody>
      </p:sp>
      <p:sp>
        <p:nvSpPr>
          <p:cNvPr id="4" name="Slide Number Placeholder 3"/>
          <p:cNvSpPr>
            <a:spLocks noGrp="1"/>
          </p:cNvSpPr>
          <p:nvPr>
            <p:ph type="sldNum" sz="quarter" idx="12"/>
          </p:nvPr>
        </p:nvSpPr>
        <p:spPr>
          <a:xfrm>
            <a:off x="7589520" y="6480969"/>
            <a:ext cx="502920" cy="301752"/>
          </a:xfrm>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19456" y="367664"/>
            <a:ext cx="914400" cy="5943600"/>
          </a:xfrm>
        </p:spPr>
        <p:txBody>
          <a:bodyPr vert="vert270" anchor="b"/>
          <a:lstStyle>
            <a:lvl1pPr marL="0" marR="18288" algn="r">
              <a:spcBef>
                <a:spcPts val="0"/>
              </a:spcBef>
              <a:buNone/>
              <a:defRPr sz="2900" b="0" cap="all" baseline="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1135856" y="367664"/>
            <a:ext cx="2438400" cy="5943600"/>
          </a:xfrm>
        </p:spPr>
        <p:txBody>
          <a:bodyPr anchor="t"/>
          <a:lstStyle>
            <a:lvl1pPr marL="0" indent="0">
              <a:spcBef>
                <a:spcPts val="0"/>
              </a:spcBef>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651250" y="320040"/>
            <a:ext cx="5276088" cy="5989320"/>
          </a:xfrm>
        </p:spPr>
        <p:txBody>
          <a:bodyPr/>
          <a:lstStyle>
            <a:lvl1pPr>
              <a:spcBef>
                <a:spcPts val="0"/>
              </a:spcBef>
              <a:defRPr sz="3000"/>
            </a:lvl1pPr>
            <a:lvl2pPr>
              <a:defRPr sz="2600"/>
            </a:lvl2pPr>
            <a:lvl3pPr>
              <a:defRPr sz="24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278976" y="6556248"/>
            <a:ext cx="2133600" cy="301752"/>
          </a:xfrm>
        </p:spPr>
        <p:txBody>
          <a:bodyPr/>
          <a:lstStyle>
            <a:lvl1pPr>
              <a:defRPr sz="900"/>
            </a:lvl1pPr>
          </a:lstStyle>
          <a:p>
            <a:fld id="{1D8BD707-D9CF-40AE-B4C6-C98DA3205C09}" type="datetimeFigureOut">
              <a:rPr lang="en-US" smtClean="0"/>
              <a:pPr/>
              <a:t>3/6/2012</a:t>
            </a:fld>
            <a:endParaRPr lang="en-US"/>
          </a:p>
        </p:txBody>
      </p:sp>
      <p:sp>
        <p:nvSpPr>
          <p:cNvPr id="6" name="Footer Placeholder 5"/>
          <p:cNvSpPr>
            <a:spLocks noGrp="1"/>
          </p:cNvSpPr>
          <p:nvPr>
            <p:ph type="ftr" sz="quarter" idx="11"/>
          </p:nvPr>
        </p:nvSpPr>
        <p:spPr>
          <a:xfrm>
            <a:off x="1135856" y="6556248"/>
            <a:ext cx="5143120" cy="301752"/>
          </a:xfrm>
        </p:spPr>
        <p:txBody>
          <a:bodyPr/>
          <a:lstStyle>
            <a:lvl1pPr>
              <a:defRPr sz="900"/>
            </a:lvl1pPr>
          </a:lstStyle>
          <a:p>
            <a:endParaRPr lang="en-US"/>
          </a:p>
        </p:txBody>
      </p:sp>
      <p:sp>
        <p:nvSpPr>
          <p:cNvPr id="7" name="Slide Number Placeholder 6"/>
          <p:cNvSpPr>
            <a:spLocks noGrp="1"/>
          </p:cNvSpPr>
          <p:nvPr>
            <p:ph type="sldNum" sz="quarter" idx="12"/>
          </p:nvPr>
        </p:nvSpPr>
        <p:spPr>
          <a:xfrm>
            <a:off x="8410576" y="6556248"/>
            <a:ext cx="502920" cy="301752"/>
          </a:xfrm>
        </p:spPr>
        <p:txBody>
          <a:bodyPr/>
          <a:lstStyle>
            <a:lvl1pPr>
              <a:defRPr sz="900"/>
            </a:lvl1pPr>
          </a:lstStyle>
          <a:p>
            <a:fld id="{B6F15528-21DE-4FAA-801E-634DDDAF4B2B}"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19456" y="150896"/>
            <a:ext cx="914400" cy="6400800"/>
          </a:xfrm>
        </p:spPr>
        <p:txBody>
          <a:bodyPr vert="vert270" anchor="b"/>
          <a:lstStyle>
            <a:lvl1pPr marL="0" algn="l">
              <a:buNone/>
              <a:defRPr sz="3000" b="0" cap="all" baseline="0"/>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138237" y="373966"/>
            <a:ext cx="7333488" cy="5486400"/>
          </a:xfrm>
          <a:solidFill>
            <a:schemeClr val="bg2">
              <a:shade val="50000"/>
            </a:schemeClr>
          </a:solidFill>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1143000" y="5867400"/>
            <a:ext cx="7333488" cy="685800"/>
          </a:xfrm>
          <a:solidFill>
            <a:schemeClr val="accent1">
              <a:alpha val="15000"/>
            </a:schemeClr>
          </a:solidFill>
          <a:ln>
            <a:solidFill>
              <a:schemeClr val="accent1"/>
            </a:solidFill>
            <a:miter lim="800000"/>
          </a:ln>
        </p:spPr>
        <p:txBody>
          <a:bodyPr/>
          <a:lstStyle>
            <a:lvl1pPr marL="0" indent="0">
              <a:spcBef>
                <a:spcPts val="0"/>
              </a:spcBef>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a:xfrm>
            <a:off x="6108192" y="6556248"/>
            <a:ext cx="2103120" cy="301752"/>
          </a:xfrm>
        </p:spPr>
        <p:txBody>
          <a:bodyPr/>
          <a:lstStyle>
            <a:lvl1pPr>
              <a:defRPr sz="900"/>
            </a:lvl1pPr>
          </a:lstStyle>
          <a:p>
            <a:fld id="{1D8BD707-D9CF-40AE-B4C6-C98DA3205C09}" type="datetimeFigureOut">
              <a:rPr lang="en-US" smtClean="0"/>
              <a:pPr/>
              <a:t>3/6/2012</a:t>
            </a:fld>
            <a:endParaRPr lang="en-US"/>
          </a:p>
        </p:txBody>
      </p:sp>
      <p:sp>
        <p:nvSpPr>
          <p:cNvPr id="6" name="Footer Placeholder 5"/>
          <p:cNvSpPr>
            <a:spLocks noGrp="1"/>
          </p:cNvSpPr>
          <p:nvPr>
            <p:ph type="ftr" sz="quarter" idx="11"/>
          </p:nvPr>
        </p:nvSpPr>
        <p:spPr>
          <a:xfrm>
            <a:off x="1170432" y="6557169"/>
            <a:ext cx="4948072" cy="301752"/>
          </a:xfrm>
        </p:spPr>
        <p:txBody>
          <a:bodyPr/>
          <a:lstStyle>
            <a:lvl1pPr>
              <a:defRPr sz="900"/>
            </a:lvl1pPr>
          </a:lstStyle>
          <a:p>
            <a:endParaRPr lang="en-US"/>
          </a:p>
        </p:txBody>
      </p:sp>
      <p:sp>
        <p:nvSpPr>
          <p:cNvPr id="7" name="Slide Number Placeholder 6"/>
          <p:cNvSpPr>
            <a:spLocks noGrp="1"/>
          </p:cNvSpPr>
          <p:nvPr>
            <p:ph type="sldNum" sz="quarter" idx="12"/>
          </p:nvPr>
        </p:nvSpPr>
        <p:spPr>
          <a:xfrm>
            <a:off x="8217192" y="6556248"/>
            <a:ext cx="365760" cy="301752"/>
          </a:xfrm>
        </p:spPr>
        <p:txBody>
          <a:bodyPr/>
          <a:lstStyle>
            <a:lvl1pPr algn="ctr">
              <a:defRPr sz="900"/>
            </a:lvl1pPr>
          </a:lstStyle>
          <a:p>
            <a:fld id="{B6F15528-21DE-4FAA-801E-634DDDAF4B2B}"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11" name="Right Triangle 10"/>
          <p:cNvSpPr/>
          <p:nvPr/>
        </p:nvSpPr>
        <p:spPr>
          <a:xfrm>
            <a:off x="7034" y="14068"/>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cxnSp>
        <p:nvCxnSpPr>
          <p:cNvPr id="8" name="Straight Connector 7"/>
          <p:cNvCxnSpPr/>
          <p:nvPr/>
        </p:nvCxnSpPr>
        <p:spPr>
          <a:xfrm>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rot="10800000" flipV="1">
            <a:off x="6468794" y="4948410"/>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2" name="Title Placeholder 21"/>
          <p:cNvSpPr>
            <a:spLocks noGrp="1"/>
          </p:cNvSpPr>
          <p:nvPr>
            <p:ph type="title"/>
          </p:nvPr>
        </p:nvSpPr>
        <p:spPr>
          <a:xfrm>
            <a:off x="457200" y="267494"/>
            <a:ext cx="8229600" cy="1399032"/>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882808"/>
            <a:ext cx="8229600" cy="4572000"/>
          </a:xfrm>
          <a:prstGeom prst="rect">
            <a:avLst/>
          </a:prstGeom>
        </p:spPr>
        <p:txBody>
          <a:bodyPr vert="horz" anchor="t">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4791456" y="6480969"/>
            <a:ext cx="2133600" cy="301752"/>
          </a:xfrm>
          <a:prstGeom prst="rect">
            <a:avLst/>
          </a:prstGeom>
        </p:spPr>
        <p:txBody>
          <a:bodyPr vert="horz" anchor="b"/>
          <a:lstStyle>
            <a:lvl1pPr algn="l" eaLnBrk="1" latinLnBrk="0" hangingPunct="1">
              <a:defRPr kumimoji="0" sz="1000" b="0">
                <a:solidFill>
                  <a:schemeClr val="tx1"/>
                </a:solidFill>
              </a:defRPr>
            </a:lvl1pPr>
          </a:lstStyle>
          <a:p>
            <a:fld id="{1D8BD707-D9CF-40AE-B4C6-C98DA3205C09}" type="datetimeFigureOut">
              <a:rPr lang="en-US" smtClean="0"/>
              <a:pPr/>
              <a:t>3/6/2012</a:t>
            </a:fld>
            <a:endParaRPr lang="en-US"/>
          </a:p>
        </p:txBody>
      </p:sp>
      <p:sp>
        <p:nvSpPr>
          <p:cNvPr id="3" name="Footer Placeholder 2"/>
          <p:cNvSpPr>
            <a:spLocks noGrp="1"/>
          </p:cNvSpPr>
          <p:nvPr>
            <p:ph type="ftr" sz="quarter" idx="3"/>
          </p:nvPr>
        </p:nvSpPr>
        <p:spPr>
          <a:xfrm>
            <a:off x="457200" y="6481890"/>
            <a:ext cx="4260056" cy="300831"/>
          </a:xfrm>
          <a:prstGeom prst="rect">
            <a:avLst/>
          </a:prstGeom>
        </p:spPr>
        <p:txBody>
          <a:bodyPr vert="horz" anchor="b"/>
          <a:lstStyle>
            <a:lvl1pPr algn="r" eaLnBrk="1" latinLnBrk="0" hangingPunct="1">
              <a:defRPr kumimoji="0" sz="1000">
                <a:solidFill>
                  <a:schemeClr val="tx1"/>
                </a:solidFill>
              </a:defRPr>
            </a:lvl1pPr>
          </a:lstStyle>
          <a:p>
            <a:endParaRPr lang="en-US"/>
          </a:p>
        </p:txBody>
      </p:sp>
      <p:sp>
        <p:nvSpPr>
          <p:cNvPr id="23" name="Slide Number Placeholder 22"/>
          <p:cNvSpPr>
            <a:spLocks noGrp="1"/>
          </p:cNvSpPr>
          <p:nvPr>
            <p:ph type="sldNum" sz="quarter" idx="4"/>
          </p:nvPr>
        </p:nvSpPr>
        <p:spPr>
          <a:xfrm>
            <a:off x="7589520" y="6480969"/>
            <a:ext cx="502920" cy="301752"/>
          </a:xfrm>
          <a:prstGeom prst="rect">
            <a:avLst/>
          </a:prstGeom>
        </p:spPr>
        <p:txBody>
          <a:bodyPr vert="horz" anchor="b"/>
          <a:lstStyle>
            <a:lvl1pPr algn="ctr" eaLnBrk="1" latinLnBrk="0" hangingPunct="1">
              <a:defRPr kumimoji="0" sz="1200">
                <a:solidFill>
                  <a:schemeClr val="tx1"/>
                </a:solidFill>
              </a:defRPr>
            </a:lvl1pPr>
          </a:lstStyle>
          <a:p>
            <a:fld id="{B6F15528-21DE-4FAA-801E-634DDDAF4B2B}"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marL="484632" algn="l" rtl="0" eaLnBrk="1" latinLnBrk="0" hangingPunct="1">
        <a:spcBef>
          <a:spcPct val="0"/>
        </a:spcBef>
        <a:buNone/>
        <a:defRPr kumimoji="0" sz="4200" kern="1200">
          <a:ln w="6350">
            <a:solidFill>
              <a:schemeClr val="accent1">
                <a:shade val="43000"/>
              </a:schemeClr>
            </a:solidFill>
          </a:ln>
          <a:solidFill>
            <a:schemeClr val="accent1">
              <a:tint val="83000"/>
              <a:satMod val="150000"/>
            </a:schemeClr>
          </a:solidFill>
          <a:effectLst>
            <a:outerShdw blurRad="26000" dist="26000" dir="14500000" algn="tl" rotWithShape="0">
              <a:srgbClr val="000000">
                <a:alpha val="40000"/>
              </a:srgbClr>
            </a:outerShdw>
          </a:effectLst>
          <a:latin typeface="+mj-lt"/>
          <a:ea typeface="+mj-ea"/>
          <a:cs typeface="+mj-cs"/>
        </a:defRPr>
      </a:lvl1pPr>
    </p:titleStyle>
    <p:bodyStyle>
      <a:lvl1pPr marL="448056"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822960" indent="-285750" algn="l" rtl="0" eaLnBrk="1" latinLnBrk="0" hangingPunct="1">
        <a:spcBef>
          <a:spcPct val="20000"/>
        </a:spcBef>
        <a:buClr>
          <a:schemeClr val="accent1"/>
        </a:buClr>
        <a:buSzPct val="95000"/>
        <a:buFont typeface="Verdana"/>
        <a:buChar char="›"/>
        <a:defRPr kumimoji="0" sz="2600" kern="1200">
          <a:solidFill>
            <a:schemeClr val="tx1"/>
          </a:solidFill>
          <a:latin typeface="+mn-lt"/>
          <a:ea typeface="+mn-ea"/>
          <a:cs typeface="+mn-cs"/>
        </a:defRPr>
      </a:lvl2pPr>
      <a:lvl3pPr marL="1106424" indent="-228600" algn="l" rtl="0" eaLnBrk="1" latinLnBrk="0" hangingPunct="1">
        <a:spcBef>
          <a:spcPct val="20000"/>
        </a:spcBef>
        <a:buClr>
          <a:schemeClr val="accent1"/>
        </a:buClr>
        <a:buFont typeface="Wingdings 2"/>
        <a:buChar char=""/>
        <a:defRPr kumimoji="0" sz="2400" kern="1200">
          <a:solidFill>
            <a:schemeClr val="tx1"/>
          </a:solidFill>
          <a:latin typeface="+mn-lt"/>
          <a:ea typeface="+mn-ea"/>
          <a:cs typeface="+mn-cs"/>
        </a:defRPr>
      </a:lvl3pPr>
      <a:lvl4pPr marL="1371600" indent="-210312" algn="l" rtl="0" eaLnBrk="1" latinLnBrk="0" hangingPunct="1">
        <a:spcBef>
          <a:spcPct val="20000"/>
        </a:spcBef>
        <a:buClr>
          <a:schemeClr val="accent1"/>
        </a:buClr>
        <a:buFont typeface="Wingdings 2"/>
        <a:buChar char=""/>
        <a:defRPr kumimoji="0" sz="2000" kern="1200">
          <a:solidFill>
            <a:schemeClr val="tx1"/>
          </a:solidFill>
          <a:latin typeface="+mn-lt"/>
          <a:ea typeface="+mn-ea"/>
          <a:cs typeface="+mn-cs"/>
        </a:defRPr>
      </a:lvl4pPr>
      <a:lvl5pPr marL="1600200" indent="-210312" algn="l" rtl="0" eaLnBrk="1" latinLnBrk="0" hangingPunct="1">
        <a:spcBef>
          <a:spcPct val="20000"/>
        </a:spcBef>
        <a:buClr>
          <a:schemeClr val="accent1">
            <a:tint val="75000"/>
          </a:schemeClr>
        </a:buClr>
        <a:buFont typeface="Wingdings 2"/>
        <a:buChar char=""/>
        <a:defRPr kumimoji="0" sz="1900" kern="1200">
          <a:solidFill>
            <a:schemeClr val="tx1"/>
          </a:solidFill>
          <a:latin typeface="+mn-lt"/>
          <a:ea typeface="+mn-ea"/>
          <a:cs typeface="+mn-cs"/>
        </a:defRPr>
      </a:lvl5pPr>
      <a:lvl6pPr marL="1828800" indent="-210312" algn="l" rtl="0" eaLnBrk="1" latinLnBrk="0" hangingPunct="1">
        <a:spcBef>
          <a:spcPct val="20000"/>
        </a:spcBef>
        <a:buClr>
          <a:schemeClr val="accent1">
            <a:tint val="75000"/>
          </a:schemeClr>
        </a:buClr>
        <a:buFont typeface="Wingdings 2"/>
        <a:buChar char=""/>
        <a:defRPr kumimoji="0" sz="1800" kern="1200">
          <a:solidFill>
            <a:schemeClr val="tx1"/>
          </a:solidFill>
          <a:latin typeface="+mn-lt"/>
          <a:ea typeface="+mn-ea"/>
          <a:cs typeface="+mn-cs"/>
        </a:defRPr>
      </a:lvl6pPr>
      <a:lvl7pPr marL="2084832" indent="-210312"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7pPr>
      <a:lvl8pPr marL="22860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8pPr>
      <a:lvl9pPr marL="25146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5.xml"/><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rot="5400000">
            <a:off x="6019800" y="0"/>
            <a:ext cx="1981200" cy="3505200"/>
          </a:xfrm>
        </p:spPr>
        <p:txBody>
          <a:bodyPr>
            <a:normAutofit/>
          </a:bodyPr>
          <a:lstStyle/>
          <a:p>
            <a:r>
              <a:rPr lang="en-US" sz="7200" dirty="0" smtClean="0">
                <a:latin typeface="Comic Sans MS" pitchFamily="66" charset="0"/>
              </a:rPr>
              <a:t>Gender </a:t>
            </a:r>
            <a:endParaRPr lang="en-US" sz="7200" dirty="0">
              <a:latin typeface="Comic Sans MS" pitchFamily="66" charset="0"/>
            </a:endParaRPr>
          </a:p>
        </p:txBody>
      </p:sp>
      <p:sp>
        <p:nvSpPr>
          <p:cNvPr id="3" name="Text Placeholder 2"/>
          <p:cNvSpPr>
            <a:spLocks noGrp="1"/>
          </p:cNvSpPr>
          <p:nvPr>
            <p:ph type="body" idx="1"/>
          </p:nvPr>
        </p:nvSpPr>
        <p:spPr>
          <a:xfrm rot="16200000" flipV="1">
            <a:off x="3543300" y="2171700"/>
            <a:ext cx="1905000" cy="1981200"/>
          </a:xfrm>
        </p:spPr>
        <p:txBody>
          <a:bodyPr/>
          <a:lstStyle/>
          <a:p>
            <a:r>
              <a:rPr lang="en-US" sz="3600" dirty="0" smtClean="0">
                <a:latin typeface="Comic Sans MS" pitchFamily="66" charset="0"/>
              </a:rPr>
              <a:t>And</a:t>
            </a:r>
            <a:r>
              <a:rPr lang="en-US" dirty="0" smtClean="0"/>
              <a:t> </a:t>
            </a:r>
            <a:endParaRPr lang="en-US" dirty="0"/>
          </a:p>
        </p:txBody>
      </p:sp>
      <p:sp>
        <p:nvSpPr>
          <p:cNvPr id="4" name="Text Placeholder 3"/>
          <p:cNvSpPr>
            <a:spLocks noGrp="1"/>
          </p:cNvSpPr>
          <p:nvPr>
            <p:ph type="body" sz="half" idx="3"/>
          </p:nvPr>
        </p:nvSpPr>
        <p:spPr>
          <a:xfrm rot="5400000">
            <a:off x="1164921" y="3330879"/>
            <a:ext cx="1676401" cy="3091844"/>
          </a:xfrm>
        </p:spPr>
        <p:txBody>
          <a:bodyPr>
            <a:normAutofit/>
          </a:bodyPr>
          <a:lstStyle/>
          <a:p>
            <a:r>
              <a:rPr lang="en-US" sz="4800" dirty="0" smtClean="0">
                <a:latin typeface="Comic Sans MS" pitchFamily="66" charset="0"/>
              </a:rPr>
              <a:t>Education</a:t>
            </a:r>
            <a:endParaRPr lang="en-US" sz="4800" dirty="0">
              <a:latin typeface="Comic Sans MS" pitchFamily="66" charset="0"/>
            </a:endParaRPr>
          </a:p>
        </p:txBody>
      </p:sp>
      <p:pic>
        <p:nvPicPr>
          <p:cNvPr id="7" name="Content Placeholder 6" descr="gender &amp; Education.jpg"/>
          <p:cNvPicPr>
            <a:picLocks noGrp="1" noChangeAspect="1"/>
          </p:cNvPicPr>
          <p:nvPr>
            <p:ph sz="quarter" idx="2"/>
          </p:nvPr>
        </p:nvPicPr>
        <p:blipFill>
          <a:blip r:embed="rId3"/>
          <a:stretch>
            <a:fillRect/>
          </a:stretch>
        </p:blipFill>
        <p:spPr>
          <a:xfrm>
            <a:off x="609600" y="457200"/>
            <a:ext cx="4648200" cy="2703545"/>
          </a:xfrm>
          <a:effectLst>
            <a:reflection blurRad="6350" stA="50000" endA="300" endPos="55000" dir="5400000" sy="-100000" algn="bl" rotWithShape="0"/>
          </a:effectLst>
        </p:spPr>
      </p:pic>
      <p:pic>
        <p:nvPicPr>
          <p:cNvPr id="8" name="Content Placeholder 7" descr="education.jpg"/>
          <p:cNvPicPr>
            <a:picLocks noGrp="1" noChangeAspect="1"/>
          </p:cNvPicPr>
          <p:nvPr>
            <p:ph sz="quarter" idx="4"/>
          </p:nvPr>
        </p:nvPicPr>
        <p:blipFill>
          <a:blip r:embed="rId4"/>
          <a:stretch>
            <a:fillRect/>
          </a:stretch>
        </p:blipFill>
        <p:spPr>
          <a:xfrm>
            <a:off x="3886200" y="3200400"/>
            <a:ext cx="4295775" cy="3048000"/>
          </a:xfrm>
          <a:effectLst>
            <a:outerShdw blurRad="50800" dist="38100" dir="2700000" algn="tl" rotWithShape="0">
              <a:prstClr val="black">
                <a:alpha val="40000"/>
              </a:prstClr>
            </a:outerShdw>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20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2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228600"/>
            <a:ext cx="8534400" cy="1256506"/>
          </a:xfrm>
        </p:spPr>
        <p:txBody>
          <a:bodyPr>
            <a:normAutofit/>
          </a:bodyPr>
          <a:lstStyle/>
          <a:p>
            <a:r>
              <a:rPr lang="en-US" sz="3200" dirty="0" smtClean="0">
                <a:latin typeface="Comic Sans MS" pitchFamily="66" charset="0"/>
              </a:rPr>
              <a:t>This socialization of femininity begins much earlier than the middle grades</a:t>
            </a:r>
            <a:endParaRPr lang="en-US" sz="3200" dirty="0">
              <a:latin typeface="Comic Sans MS" pitchFamily="66" charset="0"/>
            </a:endParaRPr>
          </a:p>
        </p:txBody>
      </p:sp>
      <p:sp>
        <p:nvSpPr>
          <p:cNvPr id="3" name="Content Placeholder 2"/>
          <p:cNvSpPr>
            <a:spLocks noGrp="1"/>
          </p:cNvSpPr>
          <p:nvPr>
            <p:ph idx="1"/>
          </p:nvPr>
        </p:nvSpPr>
        <p:spPr/>
        <p:txBody>
          <a:bodyPr/>
          <a:lstStyle/>
          <a:p>
            <a:r>
              <a:rPr lang="en-US" dirty="0" smtClean="0">
                <a:latin typeface="Comic Sans MS" pitchFamily="66" charset="0"/>
              </a:rPr>
              <a:t>At very early ages, girls begin defining their femininities in relation to boys. One study of a third grade classroom examined four self-sorted groups of girls within the classroom: the nice girls, the girlies, the spice girls and the </a:t>
            </a:r>
            <a:r>
              <a:rPr lang="en-US" dirty="0" smtClean="0">
                <a:latin typeface="Comic Sans MS" pitchFamily="66" charset="0"/>
              </a:rPr>
              <a:t>tomboys. </a:t>
            </a:r>
            <a:endParaRPr lang="en-US" dirty="0">
              <a:latin typeface="Comic Sans MS" pitchFamily="66" charset="0"/>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t>L</a:t>
            </a:r>
            <a:r>
              <a:rPr lang="en-US" sz="3200" dirty="0" smtClean="0"/>
              <a:t>evel </a:t>
            </a:r>
            <a:r>
              <a:rPr lang="en-US" sz="3200" dirty="0" smtClean="0"/>
              <a:t>by tolerating different behaviors from </a:t>
            </a:r>
            <a:r>
              <a:rPr lang="en-US" sz="3200" dirty="0" smtClean="0">
                <a:latin typeface="Comic Sans MS" pitchFamily="66" charset="0"/>
              </a:rPr>
              <a:t>boys</a:t>
            </a:r>
            <a:r>
              <a:rPr lang="en-US" sz="3200" dirty="0" smtClean="0"/>
              <a:t> than from girls</a:t>
            </a:r>
            <a:endParaRPr lang="en-US" sz="3200" dirty="0"/>
          </a:p>
        </p:txBody>
      </p:sp>
      <p:sp>
        <p:nvSpPr>
          <p:cNvPr id="3" name="Content Placeholder 2"/>
          <p:cNvSpPr>
            <a:spLocks noGrp="1"/>
          </p:cNvSpPr>
          <p:nvPr>
            <p:ph idx="1"/>
          </p:nvPr>
        </p:nvSpPr>
        <p:spPr/>
        <p:txBody>
          <a:bodyPr/>
          <a:lstStyle/>
          <a:p>
            <a:r>
              <a:rPr lang="en-US" dirty="0" smtClean="0">
                <a:latin typeface="Comic Sans MS" pitchFamily="66" charset="0"/>
              </a:rPr>
              <a:t>Assertive behavior from girls is often seen as disruptive and may be viewed more negatively by adults</a:t>
            </a:r>
            <a:r>
              <a:rPr lang="en-US" dirty="0" smtClean="0">
                <a:latin typeface="Comic Sans MS" pitchFamily="66" charset="0"/>
              </a:rPr>
              <a:t>. </a:t>
            </a:r>
            <a:r>
              <a:rPr lang="en-US" dirty="0" smtClean="0">
                <a:latin typeface="Comic Sans MS" pitchFamily="66" charset="0"/>
              </a:rPr>
              <a:t>T</a:t>
            </a:r>
            <a:r>
              <a:rPr lang="en-US" dirty="0" smtClean="0">
                <a:latin typeface="Comic Sans MS" pitchFamily="66" charset="0"/>
              </a:rPr>
              <a:t>he </a:t>
            </a:r>
            <a:r>
              <a:rPr lang="en-US" dirty="0" smtClean="0">
                <a:latin typeface="Comic Sans MS" pitchFamily="66" charset="0"/>
              </a:rPr>
              <a:t>fact that the spice girls asserted themselves in ways contrary to traditional femininity caused them to be labeled by teachers as "real bitches".</a:t>
            </a:r>
            <a:endParaRPr lang="en-US" dirty="0">
              <a:latin typeface="Comic Sans MS" pitchFamily="66" charset="0"/>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Comic Sans MS" pitchFamily="66" charset="0"/>
              </a:rPr>
              <a:t>The </a:t>
            </a:r>
            <a:r>
              <a:rPr lang="en-US" dirty="0" smtClean="0">
                <a:latin typeface="Comic Sans MS" pitchFamily="66" charset="0"/>
              </a:rPr>
              <a:t>socialization of gender is reinforced at school</a:t>
            </a:r>
            <a:endParaRPr lang="en-US" dirty="0">
              <a:latin typeface="Comic Sans MS" pitchFamily="66" charset="0"/>
            </a:endParaRPr>
          </a:p>
        </p:txBody>
      </p:sp>
      <p:sp>
        <p:nvSpPr>
          <p:cNvPr id="3" name="Content Placeholder 2"/>
          <p:cNvSpPr>
            <a:spLocks noGrp="1"/>
          </p:cNvSpPr>
          <p:nvPr>
            <p:ph idx="1"/>
          </p:nvPr>
        </p:nvSpPr>
        <p:spPr/>
        <p:txBody>
          <a:bodyPr>
            <a:normAutofit/>
          </a:bodyPr>
          <a:lstStyle/>
          <a:p>
            <a:r>
              <a:rPr lang="en-US" sz="3200" dirty="0" smtClean="0">
                <a:latin typeface="Comic Sans MS" pitchFamily="66" charset="0"/>
              </a:rPr>
              <a:t>Because classrooms are microcosms of society, mirroring its strengths and ills alike, it follows that the normal socialization patterns of young children that often lead to distorted perceptions of gender roles are reflected in the classrooms</a:t>
            </a:r>
            <a:endParaRPr lang="en-US" sz="3200" dirty="0">
              <a:latin typeface="Comic Sans MS" pitchFamily="66" charset="0"/>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67494"/>
            <a:ext cx="8229600" cy="951706"/>
          </a:xfrm>
        </p:spPr>
        <p:txBody>
          <a:bodyPr>
            <a:normAutofit/>
          </a:bodyPr>
          <a:lstStyle/>
          <a:p>
            <a:r>
              <a:rPr lang="en-US" sz="3600" dirty="0" smtClean="0"/>
              <a:t>References:</a:t>
            </a:r>
            <a:endParaRPr lang="en-US" sz="3600" dirty="0"/>
          </a:p>
        </p:txBody>
      </p:sp>
      <p:sp>
        <p:nvSpPr>
          <p:cNvPr id="3" name="Content Placeholder 2"/>
          <p:cNvSpPr>
            <a:spLocks noGrp="1"/>
          </p:cNvSpPr>
          <p:nvPr>
            <p:ph idx="1"/>
          </p:nvPr>
        </p:nvSpPr>
        <p:spPr>
          <a:xfrm>
            <a:off x="457200" y="1371600"/>
            <a:ext cx="8229600" cy="5083208"/>
          </a:xfrm>
        </p:spPr>
        <p:txBody>
          <a:bodyPr/>
          <a:lstStyle/>
          <a:p>
            <a:r>
              <a:rPr lang="en-US" b="1" dirty="0" smtClean="0"/>
              <a:t>Gender Bias in </a:t>
            </a:r>
            <a:r>
              <a:rPr lang="en-US" b="1" dirty="0" smtClean="0"/>
              <a:t>Education </a:t>
            </a:r>
            <a:r>
              <a:rPr lang="en-US" dirty="0" smtClean="0"/>
              <a:t>http://</a:t>
            </a:r>
            <a:r>
              <a:rPr lang="en-US" dirty="0" smtClean="0"/>
              <a:t>www.edchange.org/multicultural/papers/genderbias.html</a:t>
            </a:r>
          </a:p>
          <a:p>
            <a:r>
              <a:rPr lang="en-US" b="1" dirty="0" smtClean="0"/>
              <a:t>Empowering Women through </a:t>
            </a:r>
            <a:r>
              <a:rPr lang="en-US" b="1" dirty="0" smtClean="0"/>
              <a:t>Education &amp; </a:t>
            </a:r>
            <a:r>
              <a:rPr lang="en-US" b="1" dirty="0" smtClean="0"/>
              <a:t>Education has far-reaching effects</a:t>
            </a:r>
          </a:p>
          <a:p>
            <a:pPr>
              <a:buNone/>
            </a:pPr>
            <a:r>
              <a:rPr lang="en-US" b="1" dirty="0" smtClean="0"/>
              <a:t>	</a:t>
            </a:r>
            <a:r>
              <a:rPr lang="en-US" dirty="0" smtClean="0"/>
              <a:t>http</a:t>
            </a:r>
            <a:r>
              <a:rPr lang="en-US" dirty="0" smtClean="0"/>
              <a:t>://</a:t>
            </a:r>
            <a:r>
              <a:rPr lang="en-US" dirty="0" smtClean="0"/>
              <a:t>www.unfpa.org/gender/empowerment2.htm</a:t>
            </a:r>
          </a:p>
          <a:p>
            <a:pPr>
              <a:buNone/>
            </a:pPr>
            <a:r>
              <a:rPr lang="en-US" dirty="0" smtClean="0"/>
              <a:t>	</a:t>
            </a:r>
            <a:r>
              <a:rPr lang="en-US" b="1" dirty="0" smtClean="0"/>
              <a:t>Basic education and gender equality</a:t>
            </a:r>
          </a:p>
          <a:p>
            <a:pPr>
              <a:buNone/>
            </a:pPr>
            <a:r>
              <a:rPr lang="en-US" dirty="0" smtClean="0"/>
              <a:t>	</a:t>
            </a:r>
            <a:r>
              <a:rPr lang="en-US" dirty="0" smtClean="0"/>
              <a:t>http://</a:t>
            </a:r>
            <a:r>
              <a:rPr lang="en-US" dirty="0" smtClean="0"/>
              <a:t>www.unicef.org/education/</a:t>
            </a:r>
          </a:p>
          <a:p>
            <a:pPr>
              <a:buNone/>
            </a:pPr>
            <a:endParaRPr lang="en-US" dirty="0" smtClean="0"/>
          </a:p>
          <a:p>
            <a:pPr>
              <a:buNone/>
            </a:pPr>
            <a:endParaRPr lang="en-US" b="1" dirty="0" smtClean="0"/>
          </a:p>
          <a:p>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67494"/>
            <a:ext cx="8229600" cy="799306"/>
          </a:xfrm>
        </p:spPr>
        <p:txBody>
          <a:bodyPr/>
          <a:lstStyle/>
          <a:p>
            <a:r>
              <a:rPr lang="en-US" dirty="0" smtClean="0"/>
              <a:t>Education</a:t>
            </a:r>
            <a:endParaRPr lang="en-US" dirty="0"/>
          </a:p>
        </p:txBody>
      </p:sp>
      <p:sp>
        <p:nvSpPr>
          <p:cNvPr id="3" name="Content Placeholder 2"/>
          <p:cNvSpPr>
            <a:spLocks noGrp="1"/>
          </p:cNvSpPr>
          <p:nvPr>
            <p:ph sz="half" idx="1"/>
          </p:nvPr>
        </p:nvSpPr>
        <p:spPr>
          <a:xfrm>
            <a:off x="457200" y="1143001"/>
            <a:ext cx="4038600" cy="5105400"/>
          </a:xfrm>
        </p:spPr>
        <p:txBody>
          <a:bodyPr/>
          <a:lstStyle/>
          <a:p>
            <a:r>
              <a:rPr lang="en-US" dirty="0" smtClean="0"/>
              <a:t>Is</a:t>
            </a:r>
            <a:r>
              <a:rPr lang="en-US" dirty="0" smtClean="0"/>
              <a:t> fundamental human right: Every child is entitled to it. It is critical to our development as individuals and as societies, and it helps pave the way to a successful and productive </a:t>
            </a:r>
            <a:r>
              <a:rPr lang="en-US" dirty="0" smtClean="0"/>
              <a:t>future.</a:t>
            </a:r>
            <a:endParaRPr lang="en-US" dirty="0"/>
          </a:p>
        </p:txBody>
      </p:sp>
      <p:pic>
        <p:nvPicPr>
          <p:cNvPr id="5" name="Content Placeholder 4" descr="education unicef.jpg"/>
          <p:cNvPicPr>
            <a:picLocks noGrp="1" noChangeAspect="1"/>
          </p:cNvPicPr>
          <p:nvPr>
            <p:ph sz="half" idx="2"/>
          </p:nvPr>
        </p:nvPicPr>
        <p:blipFill>
          <a:blip r:embed="rId2"/>
          <a:stretch>
            <a:fillRect/>
          </a:stretch>
        </p:blipFill>
        <p:spPr>
          <a:xfrm>
            <a:off x="4876800" y="457200"/>
            <a:ext cx="3657600" cy="5638800"/>
          </a:xfr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sz="half" idx="1"/>
          </p:nvPr>
        </p:nvSpPr>
        <p:spPr/>
        <p:txBody>
          <a:bodyPr>
            <a:normAutofit/>
          </a:bodyPr>
          <a:lstStyle/>
          <a:p>
            <a:r>
              <a:rPr lang="en-US" sz="3600" dirty="0" smtClean="0">
                <a:latin typeface="Comic Sans MS" pitchFamily="66" charset="0"/>
              </a:rPr>
              <a:t>Education enhances lives. It ends generational cycles of poverty</a:t>
            </a:r>
            <a:endParaRPr lang="en-US" sz="3600" dirty="0">
              <a:latin typeface="Comic Sans MS" pitchFamily="66" charset="0"/>
            </a:endParaRPr>
          </a:p>
        </p:txBody>
      </p:sp>
      <p:pic>
        <p:nvPicPr>
          <p:cNvPr id="5" name="Content Placeholder 4" descr="enhances.jpg"/>
          <p:cNvPicPr>
            <a:picLocks noGrp="1" noChangeAspect="1"/>
          </p:cNvPicPr>
          <p:nvPr>
            <p:ph sz="half" idx="2"/>
          </p:nvPr>
        </p:nvPicPr>
        <p:blipFill>
          <a:blip r:embed="rId2"/>
          <a:stretch>
            <a:fillRect/>
          </a:stretch>
        </p:blipFill>
        <p:spPr>
          <a:xfrm>
            <a:off x="4724400" y="685800"/>
            <a:ext cx="3810000" cy="5562599"/>
          </a:xfr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down)">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67494"/>
            <a:ext cx="8229600" cy="1180306"/>
          </a:xfrm>
        </p:spPr>
        <p:txBody>
          <a:bodyPr>
            <a:normAutofit fontScale="90000"/>
          </a:bodyPr>
          <a:lstStyle/>
          <a:p>
            <a:r>
              <a:rPr lang="en-US" b="1" dirty="0" smtClean="0">
                <a:latin typeface="Comic Sans MS" pitchFamily="66" charset="0"/>
              </a:rPr>
              <a:t>Empowering Women through Education</a:t>
            </a:r>
            <a:br>
              <a:rPr lang="en-US" b="1" dirty="0" smtClean="0">
                <a:latin typeface="Comic Sans MS" pitchFamily="66" charset="0"/>
              </a:rPr>
            </a:br>
            <a:endParaRPr lang="en-US" dirty="0">
              <a:latin typeface="Comic Sans MS" pitchFamily="66" charset="0"/>
            </a:endParaRPr>
          </a:p>
        </p:txBody>
      </p:sp>
      <p:sp>
        <p:nvSpPr>
          <p:cNvPr id="3" name="Content Placeholder 2"/>
          <p:cNvSpPr>
            <a:spLocks noGrp="1"/>
          </p:cNvSpPr>
          <p:nvPr>
            <p:ph sz="half" idx="1"/>
          </p:nvPr>
        </p:nvSpPr>
        <p:spPr>
          <a:xfrm>
            <a:off x="457200" y="1371600"/>
            <a:ext cx="4038600" cy="5334000"/>
          </a:xfrm>
        </p:spPr>
        <p:txBody>
          <a:bodyPr>
            <a:noAutofit/>
          </a:bodyPr>
          <a:lstStyle/>
          <a:p>
            <a:r>
              <a:rPr lang="en-US" sz="2400" b="1" dirty="0" smtClean="0">
                <a:latin typeface="Comic Sans MS" pitchFamily="66" charset="0"/>
              </a:rPr>
              <a:t>Education</a:t>
            </a:r>
            <a:r>
              <a:rPr lang="en-US" sz="2400" dirty="0" smtClean="0">
                <a:latin typeface="Comic Sans MS" pitchFamily="66" charset="0"/>
              </a:rPr>
              <a:t> is important for everyone, but it is especially</a:t>
            </a:r>
            <a:r>
              <a:rPr lang="en-US" sz="2400" u="sng" dirty="0" smtClean="0">
                <a:latin typeface="Comic Sans MS" pitchFamily="66" charset="0"/>
              </a:rPr>
              <a:t> </a:t>
            </a:r>
            <a:r>
              <a:rPr lang="en-US" sz="2400" dirty="0" smtClean="0">
                <a:latin typeface="Comic Sans MS" pitchFamily="66" charset="0"/>
              </a:rPr>
              <a:t>significant for girls and women. This is true not only because education is an entry point to other opportunities, but also because the educational achievements of </a:t>
            </a:r>
            <a:r>
              <a:rPr lang="en-US" sz="2400" dirty="0" smtClean="0">
                <a:latin typeface="Comic Sans MS" pitchFamily="66" charset="0"/>
              </a:rPr>
              <a:t>women can have ripple effects within the family and across generations.</a:t>
            </a:r>
            <a:endParaRPr lang="en-US" sz="2400" dirty="0">
              <a:latin typeface="Comic Sans MS" pitchFamily="66" charset="0"/>
            </a:endParaRPr>
          </a:p>
        </p:txBody>
      </p:sp>
      <p:pic>
        <p:nvPicPr>
          <p:cNvPr id="5" name="Content Placeholder 4" descr="teacher.jpg"/>
          <p:cNvPicPr>
            <a:picLocks noGrp="1" noChangeAspect="1"/>
          </p:cNvPicPr>
          <p:nvPr>
            <p:ph sz="half" idx="2"/>
          </p:nvPr>
        </p:nvPicPr>
        <p:blipFill>
          <a:blip r:embed="rId2"/>
          <a:stretch>
            <a:fillRect/>
          </a:stretch>
        </p:blipFill>
        <p:spPr>
          <a:xfrm>
            <a:off x="4648200" y="1371600"/>
            <a:ext cx="4038600" cy="4952999"/>
          </a:xfr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67494"/>
            <a:ext cx="8229600" cy="951706"/>
          </a:xfrm>
        </p:spPr>
        <p:txBody>
          <a:bodyPr>
            <a:normAutofit fontScale="90000"/>
          </a:bodyPr>
          <a:lstStyle/>
          <a:p>
            <a:r>
              <a:rPr lang="en-US" b="1" dirty="0" smtClean="0"/>
              <a:t>Education has far-reaching effects</a:t>
            </a:r>
            <a:br>
              <a:rPr lang="en-US" b="1" dirty="0" smtClean="0"/>
            </a:br>
            <a:endParaRPr lang="en-US" dirty="0"/>
          </a:p>
        </p:txBody>
      </p:sp>
      <p:pic>
        <p:nvPicPr>
          <p:cNvPr id="5" name="Content Placeholder 4" descr="teaching her child.jpg"/>
          <p:cNvPicPr>
            <a:picLocks noGrp="1" noChangeAspect="1"/>
          </p:cNvPicPr>
          <p:nvPr>
            <p:ph sz="half" idx="1"/>
          </p:nvPr>
        </p:nvPicPr>
        <p:blipFill>
          <a:blip r:embed="rId2"/>
          <a:stretch>
            <a:fillRect/>
          </a:stretch>
        </p:blipFill>
        <p:spPr>
          <a:xfrm>
            <a:off x="685800" y="1295400"/>
            <a:ext cx="3733799" cy="4876800"/>
          </a:xfrm>
        </p:spPr>
      </p:pic>
      <p:sp>
        <p:nvSpPr>
          <p:cNvPr id="4" name="Content Placeholder 3"/>
          <p:cNvSpPr>
            <a:spLocks noGrp="1"/>
          </p:cNvSpPr>
          <p:nvPr>
            <p:ph sz="half" idx="2"/>
          </p:nvPr>
        </p:nvSpPr>
        <p:spPr/>
        <p:txBody>
          <a:bodyPr>
            <a:noAutofit/>
          </a:bodyPr>
          <a:lstStyle/>
          <a:p>
            <a:r>
              <a:rPr lang="en-US" sz="2800" dirty="0" smtClean="0">
                <a:latin typeface="Comic Sans MS" pitchFamily="66" charset="0"/>
              </a:rPr>
              <a:t>The education of parents is linked to their children's educational attainment, and the mother's education is usually more influential than the father's</a:t>
            </a:r>
            <a:endParaRPr lang="en-US" sz="2800" dirty="0">
              <a:latin typeface="Comic Sans MS" pitchFamily="66"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down)">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latin typeface="Comic Sans MS" pitchFamily="66" charset="0"/>
              </a:rPr>
              <a:t>Gender Bias in Education</a:t>
            </a:r>
            <a:endParaRPr lang="en-US" dirty="0">
              <a:latin typeface="Comic Sans MS" pitchFamily="66" charset="0"/>
            </a:endParaRPr>
          </a:p>
        </p:txBody>
      </p:sp>
      <p:pic>
        <p:nvPicPr>
          <p:cNvPr id="5" name="Content Placeholder 4" descr="boys.jpg"/>
          <p:cNvPicPr>
            <a:picLocks noGrp="1" noChangeAspect="1"/>
          </p:cNvPicPr>
          <p:nvPr>
            <p:ph sz="half" idx="1"/>
          </p:nvPr>
        </p:nvPicPr>
        <p:blipFill>
          <a:blip r:embed="rId2"/>
          <a:stretch>
            <a:fillRect/>
          </a:stretch>
        </p:blipFill>
        <p:spPr>
          <a:xfrm>
            <a:off x="457200" y="1600200"/>
            <a:ext cx="4038600" cy="4800600"/>
          </a:xfrm>
        </p:spPr>
      </p:pic>
      <p:pic>
        <p:nvPicPr>
          <p:cNvPr id="6" name="Content Placeholder 5" descr="grils.jpg"/>
          <p:cNvPicPr>
            <a:picLocks noGrp="1" noChangeAspect="1"/>
          </p:cNvPicPr>
          <p:nvPr>
            <p:ph sz="half" idx="2"/>
          </p:nvPr>
        </p:nvPicPr>
        <p:blipFill>
          <a:blip r:embed="rId3"/>
          <a:stretch>
            <a:fillRect/>
          </a:stretch>
        </p:blipFill>
        <p:spPr>
          <a:xfrm>
            <a:off x="4648200" y="1600200"/>
            <a:ext cx="3886200" cy="4800600"/>
          </a:xfr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20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r>
              <a:rPr lang="en-US" dirty="0" smtClean="0">
                <a:latin typeface="Comic Sans MS" pitchFamily="66" charset="0"/>
              </a:rPr>
              <a:t>upon </a:t>
            </a:r>
            <a:r>
              <a:rPr lang="en-US" dirty="0" smtClean="0">
                <a:latin typeface="Comic Sans MS" pitchFamily="66" charset="0"/>
              </a:rPr>
              <a:t>entering school, girls perform equal to or better than boys on nearly every measure of achievement, but by the time they graduate high school or college, they have fallen </a:t>
            </a:r>
            <a:r>
              <a:rPr lang="en-US" dirty="0" smtClean="0">
                <a:latin typeface="Comic Sans MS" pitchFamily="66" charset="0"/>
              </a:rPr>
              <a:t>behind.</a:t>
            </a:r>
            <a:endParaRPr lang="en-US" dirty="0">
              <a:latin typeface="Comic Sans MS" pitchFamily="66" charset="0"/>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67494"/>
            <a:ext cx="8229600" cy="1104106"/>
          </a:xfrm>
        </p:spPr>
        <p:txBody>
          <a:bodyPr/>
          <a:lstStyle/>
          <a:p>
            <a:r>
              <a:rPr lang="en-US" dirty="0" smtClean="0">
                <a:latin typeface="Comic Sans MS" pitchFamily="66" charset="0"/>
              </a:rPr>
              <a:t>The socialization of gender</a:t>
            </a:r>
            <a:endParaRPr lang="en-US" dirty="0">
              <a:latin typeface="Comic Sans MS" pitchFamily="66" charset="0"/>
            </a:endParaRPr>
          </a:p>
        </p:txBody>
      </p:sp>
      <p:sp>
        <p:nvSpPr>
          <p:cNvPr id="3" name="Content Placeholder 2"/>
          <p:cNvSpPr>
            <a:spLocks noGrp="1"/>
          </p:cNvSpPr>
          <p:nvPr>
            <p:ph sz="half" idx="1"/>
          </p:nvPr>
        </p:nvSpPr>
        <p:spPr>
          <a:xfrm>
            <a:off x="304800" y="1600200"/>
            <a:ext cx="3810000" cy="4678363"/>
          </a:xfrm>
        </p:spPr>
        <p:txBody>
          <a:bodyPr>
            <a:normAutofit lnSpcReduction="10000"/>
          </a:bodyPr>
          <a:lstStyle/>
          <a:p>
            <a:r>
              <a:rPr lang="en-US" dirty="0" smtClean="0">
                <a:latin typeface="Comic Sans MS" pitchFamily="66" charset="0"/>
              </a:rPr>
              <a:t>within our schools assures that girls are made aware that they are unequal to boys. Every time students are seated or lined up by gender, teachers are affirming that girls and boys should be treated differently</a:t>
            </a:r>
            <a:endParaRPr lang="en-US" dirty="0">
              <a:latin typeface="Comic Sans MS" pitchFamily="66" charset="0"/>
            </a:endParaRPr>
          </a:p>
        </p:txBody>
      </p:sp>
      <p:pic>
        <p:nvPicPr>
          <p:cNvPr id="5" name="Content Placeholder 4" descr="classroom.jpg"/>
          <p:cNvPicPr>
            <a:picLocks noGrp="1" noChangeAspect="1"/>
          </p:cNvPicPr>
          <p:nvPr>
            <p:ph sz="half" idx="2"/>
          </p:nvPr>
        </p:nvPicPr>
        <p:blipFill>
          <a:blip r:embed="rId2"/>
          <a:stretch>
            <a:fillRect/>
          </a:stretch>
        </p:blipFill>
        <p:spPr>
          <a:xfrm>
            <a:off x="4191000" y="1524000"/>
            <a:ext cx="4495800" cy="4953000"/>
          </a:xfr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Comic Sans MS" pitchFamily="66" charset="0"/>
              </a:rPr>
              <a:t>Teachers socialize girls towards a feminine ideal</a:t>
            </a:r>
            <a:endParaRPr lang="en-US" dirty="0">
              <a:latin typeface="Comic Sans MS" pitchFamily="66" charset="0"/>
            </a:endParaRPr>
          </a:p>
        </p:txBody>
      </p:sp>
      <p:sp>
        <p:nvSpPr>
          <p:cNvPr id="4" name="Content Placeholder 3"/>
          <p:cNvSpPr>
            <a:spLocks noGrp="1"/>
          </p:cNvSpPr>
          <p:nvPr>
            <p:ph sz="half" idx="2"/>
          </p:nvPr>
        </p:nvSpPr>
        <p:spPr>
          <a:xfrm>
            <a:off x="762000" y="1905000"/>
            <a:ext cx="7924800" cy="4648199"/>
          </a:xfrm>
        </p:spPr>
        <p:txBody>
          <a:bodyPr>
            <a:normAutofit/>
          </a:bodyPr>
          <a:lstStyle/>
          <a:p>
            <a:r>
              <a:rPr lang="en-US" dirty="0" smtClean="0">
                <a:latin typeface="Comic Sans MS" pitchFamily="66" charset="0"/>
              </a:rPr>
              <a:t>Girls are praised for being neat, quiet, and calm, whereas boys are encouraged to think independently, be active and speak up. Girls are socialized in schools to recognize popularity as being important, and learn that educational performance and ability are not as </a:t>
            </a:r>
            <a:r>
              <a:rPr lang="en-US" dirty="0" smtClean="0">
                <a:latin typeface="Comic Sans MS" pitchFamily="66" charset="0"/>
              </a:rPr>
              <a:t>important.</a:t>
            </a:r>
            <a:endParaRPr lang="en-US" dirty="0">
              <a:latin typeface="Comic Sans MS" pitchFamily="66" charset="0"/>
            </a:endParaRP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Verve">
  <a:themeElements>
    <a:clrScheme name="Verve">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fontScheme name="Verve">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Verve">
      <a:fillStyleLst>
        <a:solidFill>
          <a:schemeClr val="phClr"/>
        </a:solidFill>
        <a:gradFill rotWithShape="1">
          <a:gsLst>
            <a:gs pos="0">
              <a:schemeClr val="phClr">
                <a:tint val="10000"/>
                <a:satMod val="300000"/>
              </a:schemeClr>
            </a:gs>
            <a:gs pos="34000">
              <a:schemeClr val="phClr">
                <a:tint val="13500"/>
                <a:satMod val="250000"/>
              </a:schemeClr>
            </a:gs>
            <a:gs pos="100000">
              <a:schemeClr val="phClr">
                <a:tint val="60000"/>
                <a:satMod val="200000"/>
              </a:schemeClr>
            </a:gs>
          </a:gsLst>
          <a:path path="circle">
            <a:fillToRect l="50000" t="155000" r="50000" b="-55000"/>
          </a:path>
        </a:gradFill>
        <a:gradFill rotWithShape="1">
          <a:gsLst>
            <a:gs pos="0">
              <a:schemeClr val="phClr">
                <a:tint val="60000"/>
                <a:satMod val="160000"/>
              </a:schemeClr>
            </a:gs>
            <a:gs pos="46000">
              <a:schemeClr val="phClr">
                <a:tint val="86000"/>
                <a:satMod val="160000"/>
              </a:schemeClr>
            </a:gs>
            <a:gs pos="100000">
              <a:schemeClr val="phClr">
                <a:shade val="40000"/>
                <a:satMod val="160000"/>
              </a:schemeClr>
            </a:gs>
          </a:gsLst>
          <a:path path="circle">
            <a:fillToRect l="50000" t="155000" r="50000" b="-55000"/>
          </a:path>
        </a:gradFill>
      </a:fillStyleLst>
      <a:lnStyleLst>
        <a:ln w="9525" cap="flat" cmpd="sng" algn="ctr">
          <a:solidFill>
            <a:schemeClr val="phClr">
              <a:satMod val="12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63500" dist="25400" dir="14700000" algn="t" rotWithShape="0">
              <a:srgbClr val="000000">
                <a:alpha val="50000"/>
              </a:srgbClr>
            </a:outerShdw>
          </a:effectLst>
        </a:effectStyle>
        <a:effectStyle>
          <a:effectLst>
            <a:outerShdw blurRad="50800" dist="38100" dir="14700000" algn="t" rotWithShape="0">
              <a:srgbClr val="000000">
                <a:alpha val="60000"/>
              </a:srgbClr>
            </a:outerShdw>
          </a:effectLst>
        </a:effectStyle>
        <a:effectStyle>
          <a:effectLst>
            <a:outerShdw blurRad="50800" dist="38100" dir="14700000" algn="t" rotWithShape="0">
              <a:srgbClr val="000000">
                <a:alpha val="60000"/>
              </a:srgbClr>
            </a:outerShdw>
          </a:effectLst>
          <a:scene3d>
            <a:camera prst="orthographicFront" fov="0">
              <a:rot lat="0" lon="0" rev="0"/>
            </a:camera>
            <a:lightRig rig="contrasting" dir="t">
              <a:rot lat="0" lon="0" rev="3600000"/>
            </a:lightRig>
          </a:scene3d>
          <a:sp3d prstMaterial="plastic">
            <a:bevelT w="127000" h="38200" prst="relaxedInset"/>
            <a:contourClr>
              <a:schemeClr val="phClr"/>
            </a:contourClr>
          </a:sp3d>
        </a:effectStyle>
      </a:effectStyleLst>
      <a:bgFillStyleLst>
        <a:solidFill>
          <a:schemeClr val="phClr"/>
        </a:solidFill>
        <a:gradFill rotWithShape="1">
          <a:gsLst>
            <a:gs pos="0">
              <a:schemeClr val="phClr">
                <a:shade val="48000"/>
                <a:satMod val="230000"/>
              </a:schemeClr>
            </a:gs>
            <a:gs pos="60000">
              <a:schemeClr val="phClr">
                <a:shade val="92000"/>
                <a:satMod val="230000"/>
              </a:schemeClr>
            </a:gs>
            <a:gs pos="100000">
              <a:schemeClr val="phClr">
                <a:tint val="85000"/>
                <a:satMod val="400000"/>
              </a:schemeClr>
            </a:gs>
          </a:gsLst>
          <a:lin ang="5400000" scaled="0"/>
        </a:gradFill>
        <a:blipFill>
          <a:blip xmlns:r="http://schemas.openxmlformats.org/officeDocument/2006/relationships" r:embed="rId1">
            <a:duotone>
              <a:schemeClr val="phClr">
                <a:shade val="1200"/>
                <a:satMod val="150000"/>
              </a:schemeClr>
              <a:schemeClr val="phClr">
                <a:tint val="90000"/>
                <a:satMod val="150000"/>
              </a:schemeClr>
            </a:duotone>
          </a:blip>
          <a:tile tx="0" ty="0" sx="70000" sy="7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Verve</Template>
  <TotalTime>652</TotalTime>
  <Words>369</Words>
  <Application>Microsoft Office PowerPoint</Application>
  <PresentationFormat>On-screen Show (4:3)</PresentationFormat>
  <Paragraphs>30</Paragraphs>
  <Slides>13</Slides>
  <Notes>1</Notes>
  <HiddenSlides>0</HiddenSlides>
  <MMClips>0</MMClip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Verve</vt:lpstr>
      <vt:lpstr>Gender </vt:lpstr>
      <vt:lpstr>Education</vt:lpstr>
      <vt:lpstr>Slide 3</vt:lpstr>
      <vt:lpstr>Empowering Women through Education </vt:lpstr>
      <vt:lpstr>Education has far-reaching effects </vt:lpstr>
      <vt:lpstr>Gender Bias in Education</vt:lpstr>
      <vt:lpstr>Slide 7</vt:lpstr>
      <vt:lpstr>The socialization of gender</vt:lpstr>
      <vt:lpstr>Teachers socialize girls towards a feminine ideal</vt:lpstr>
      <vt:lpstr>This socialization of femininity begins much earlier than the middle grades</vt:lpstr>
      <vt:lpstr>Level by tolerating different behaviors from boys than from girls</vt:lpstr>
      <vt:lpstr>The socialization of gender is reinforced at school</vt:lpstr>
      <vt:lpstr>References:</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Gender &amp; Education </dc:title>
  <dc:creator>roohmen</dc:creator>
  <cp:lastModifiedBy>user</cp:lastModifiedBy>
  <cp:revision>68</cp:revision>
  <dcterms:created xsi:type="dcterms:W3CDTF">2006-08-16T00:00:00Z</dcterms:created>
  <dcterms:modified xsi:type="dcterms:W3CDTF">2012-03-06T19:35:46Z</dcterms:modified>
</cp:coreProperties>
</file>